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6" r:id="rId10"/>
    <p:sldId id="263" r:id="rId11"/>
    <p:sldId id="264" r:id="rId12"/>
    <p:sldId id="265" r:id="rId13"/>
    <p:sldId id="272" r:id="rId14"/>
    <p:sldId id="267" r:id="rId15"/>
    <p:sldId id="268" r:id="rId16"/>
    <p:sldId id="269" r:id="rId17"/>
    <p:sldId id="270" r:id="rId18"/>
    <p:sldId id="271" r:id="rId19"/>
    <p:sldId id="283" r:id="rId20"/>
    <p:sldId id="280" r:id="rId21"/>
    <p:sldId id="281" r:id="rId22"/>
    <p:sldId id="282" r:id="rId23"/>
    <p:sldId id="276" r:id="rId24"/>
    <p:sldId id="277" r:id="rId25"/>
    <p:sldId id="278" r:id="rId26"/>
    <p:sldId id="279" r:id="rId27"/>
    <p:sldId id="275" r:id="rId28"/>
    <p:sldId id="273" r:id="rId29"/>
    <p:sldId id="274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489612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204256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40016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74320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448921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05106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344094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279612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744335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110561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917953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9086-F84F-4BF5-B57B-FC16D16DB1F6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7DEA-258D-4D53-A050-6C46E69B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76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994" y="547597"/>
            <a:ext cx="9144000" cy="2387600"/>
          </a:xfrm>
        </p:spPr>
        <p:txBody>
          <a:bodyPr/>
          <a:lstStyle/>
          <a:p>
            <a:r>
              <a:rPr lang="sr-Latn-RS" sz="7200" b="1" dirty="0" smtClean="0">
                <a:latin typeface="+mn-lt"/>
              </a:rPr>
              <a:t>Građevinski materijali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sz="5400" b="1" dirty="0" smtClean="0"/>
              <a:t>Učenici 6. razreda </a:t>
            </a:r>
          </a:p>
          <a:p>
            <a:r>
              <a:rPr lang="sr-Latn-RS" sz="5400" b="1" dirty="0" smtClean="0"/>
              <a:t>OŠ “Mihajlo Pupin” Idvor</a:t>
            </a:r>
            <a:endParaRPr lang="en-US" sz="54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295400"/>
          </a:xfrm>
        </p:spPr>
        <p:txBody>
          <a:bodyPr/>
          <a:lstStyle/>
          <a:p>
            <a:r>
              <a:rPr lang="en-US" dirty="0" smtClean="0"/>
              <a:t>BETON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308" y="1373594"/>
            <a:ext cx="4343400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Beton</a:t>
            </a:r>
            <a:r>
              <a:rPr lang="en-US" sz="3600" dirty="0"/>
              <a:t> je </a:t>
            </a:r>
            <a:r>
              <a:rPr lang="en-US" sz="3600" dirty="0" err="1"/>
              <a:t>mešavina</a:t>
            </a:r>
            <a:r>
              <a:rPr lang="en-US" sz="36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err="1"/>
              <a:t>Agregata</a:t>
            </a:r>
            <a:r>
              <a:rPr lang="en-US" sz="3600" dirty="0"/>
              <a:t> 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šljunak</a:t>
            </a:r>
            <a:r>
              <a:rPr lang="en-US" sz="2800" dirty="0"/>
              <a:t>, </a:t>
            </a:r>
            <a:r>
              <a:rPr lang="en-US" sz="2800" dirty="0" err="1"/>
              <a:t>pesak</a:t>
            </a:r>
            <a:r>
              <a:rPr lang="en-US" sz="2800" dirty="0"/>
              <a:t>, </a:t>
            </a:r>
            <a:r>
              <a:rPr lang="en-US" sz="2800" dirty="0" err="1"/>
              <a:t>šljaka</a:t>
            </a:r>
            <a:r>
              <a:rPr lang="en-US" sz="2800" dirty="0"/>
              <a:t> </a:t>
            </a:r>
            <a:r>
              <a:rPr lang="en-US" sz="2800" dirty="0" err="1" smtClean="0"/>
              <a:t>itd</a:t>
            </a:r>
            <a:r>
              <a:rPr lang="sr-Latn-RS" sz="2800" dirty="0" smtClean="0"/>
              <a:t>.</a:t>
            </a:r>
            <a:r>
              <a:rPr lang="en-US" sz="2800" dirty="0" smtClean="0"/>
              <a:t>)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Cementa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Vode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9700" y="2603716"/>
            <a:ext cx="38862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Beton</a:t>
            </a:r>
            <a:r>
              <a:rPr lang="en-US" sz="3600" dirty="0"/>
              <a:t> se </a:t>
            </a:r>
            <a:r>
              <a:rPr lang="en-US" sz="3600" dirty="0" err="1"/>
              <a:t>lije</a:t>
            </a:r>
            <a:r>
              <a:rPr lang="en-US" sz="3600" dirty="0"/>
              <a:t> u </a:t>
            </a:r>
            <a:r>
              <a:rPr lang="en-US" sz="3600" dirty="0" err="1"/>
              <a:t>već</a:t>
            </a:r>
            <a:r>
              <a:rPr lang="en-US" sz="3600" dirty="0"/>
              <a:t> </a:t>
            </a:r>
            <a:r>
              <a:rPr lang="en-US" sz="3600" dirty="0" err="1"/>
              <a:t>napravljene</a:t>
            </a:r>
            <a:r>
              <a:rPr lang="en-US" sz="3600" dirty="0"/>
              <a:t> </a:t>
            </a:r>
            <a:r>
              <a:rPr lang="en-US" sz="3600" dirty="0" err="1"/>
              <a:t>kapsule</a:t>
            </a:r>
            <a:r>
              <a:rPr lang="en-US" sz="2800" dirty="0"/>
              <a:t> (</a:t>
            </a:r>
            <a:r>
              <a:rPr lang="en-US" sz="2800" dirty="0" err="1"/>
              <a:t>drvene</a:t>
            </a:r>
            <a:r>
              <a:rPr lang="en-US" sz="2800" dirty="0"/>
              <a:t>)</a:t>
            </a:r>
            <a:r>
              <a:rPr lang="en-US" sz="3600" dirty="0"/>
              <a:t>  </a:t>
            </a:r>
          </a:p>
        </p:txBody>
      </p:sp>
      <p:pic>
        <p:nvPicPr>
          <p:cNvPr id="21" name="Picture 20" descr="meša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08" y="4190998"/>
            <a:ext cx="1981200" cy="23008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4708" y="4119261"/>
            <a:ext cx="2286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sve</a:t>
            </a:r>
            <a:r>
              <a:rPr lang="en-US" sz="3200" dirty="0"/>
              <a:t> se to </a:t>
            </a:r>
            <a:r>
              <a:rPr lang="en-US" sz="3200" dirty="0" err="1"/>
              <a:t>meša</a:t>
            </a:r>
            <a:r>
              <a:rPr lang="en-US" sz="3200" dirty="0"/>
              <a:t> u MEŠALICI  </a:t>
            </a:r>
          </a:p>
        </p:txBody>
      </p:sp>
      <p:pic>
        <p:nvPicPr>
          <p:cNvPr id="24" name="Picture 23" descr="LIVING B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700" y="4358228"/>
            <a:ext cx="3886200" cy="25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40406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tonska ces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999" y="3187054"/>
            <a:ext cx="2420319" cy="3227092"/>
          </a:xfrm>
        </p:spPr>
      </p:pic>
      <p:pic>
        <p:nvPicPr>
          <p:cNvPr id="5" name="Picture 4" descr="betonska ogr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9477" y="2443608"/>
            <a:ext cx="3468591" cy="1942411"/>
          </a:xfrm>
          <a:prstGeom prst="rect">
            <a:avLst/>
          </a:prstGeom>
        </p:spPr>
      </p:pic>
      <p:pic>
        <p:nvPicPr>
          <p:cNvPr id="6" name="Picture 5" descr="betonska sta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1" y="3352799"/>
            <a:ext cx="2895599" cy="3413109"/>
          </a:xfrm>
          <a:prstGeom prst="rect">
            <a:avLst/>
          </a:prstGeom>
        </p:spPr>
      </p:pic>
      <p:pic>
        <p:nvPicPr>
          <p:cNvPr id="7" name="Picture 6" descr="valj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560" y="0"/>
            <a:ext cx="3505199" cy="2228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609601"/>
            <a:ext cx="51118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Mogu</a:t>
            </a:r>
            <a:r>
              <a:rPr lang="en-US" sz="3200" dirty="0"/>
              <a:t> se </a:t>
            </a:r>
            <a:r>
              <a:rPr lang="en-US" sz="3200" dirty="0" err="1"/>
              <a:t>utiskavati</a:t>
            </a:r>
            <a:r>
              <a:rPr lang="en-US" sz="3200" dirty="0"/>
              <a:t> </a:t>
            </a:r>
            <a:r>
              <a:rPr lang="en-US" sz="3200" dirty="0" err="1"/>
              <a:t>razni</a:t>
            </a:r>
            <a:r>
              <a:rPr lang="en-US" sz="3200" dirty="0"/>
              <a:t> </a:t>
            </a:r>
            <a:r>
              <a:rPr lang="en-US" sz="3200" dirty="0" err="1"/>
              <a:t>paterni</a:t>
            </a:r>
            <a:r>
              <a:rPr lang="en-US" sz="3200" dirty="0"/>
              <a:t> </a:t>
            </a:r>
            <a:r>
              <a:rPr lang="en-US" sz="3200" dirty="0" err="1"/>
              <a:t>dok</a:t>
            </a:r>
            <a:r>
              <a:rPr lang="en-US" sz="3200" dirty="0"/>
              <a:t> je </a:t>
            </a:r>
            <a:r>
              <a:rPr lang="en-US" sz="3200" dirty="0" err="1"/>
              <a:t>svež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1620" y="4600680"/>
            <a:ext cx="308158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Ovo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neki</a:t>
            </a:r>
            <a:r>
              <a:rPr lang="en-US" sz="3600" dirty="0"/>
              <a:t> </a:t>
            </a:r>
            <a:r>
              <a:rPr lang="en-US" sz="3600" dirty="0" err="1"/>
              <a:t>betonski</a:t>
            </a:r>
            <a:endParaRPr lang="en-US" sz="3600" dirty="0"/>
          </a:p>
          <a:p>
            <a:r>
              <a:rPr lang="en-US" sz="3600" dirty="0" err="1"/>
              <a:t>proizvodi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443143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ARMIRANI BETON</a:t>
            </a:r>
            <a:endParaRPr lang="en-US" dirty="0"/>
          </a:p>
        </p:txBody>
      </p:sp>
      <p:pic>
        <p:nvPicPr>
          <p:cNvPr id="6" name="Picture 5" descr="arm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64" y="1066800"/>
            <a:ext cx="5489833" cy="41199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3246895" y="5301051"/>
            <a:ext cx="10668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72944" y="5965707"/>
            <a:ext cx="2209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armatura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1" y="1066800"/>
            <a:ext cx="38862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Armirani</a:t>
            </a:r>
            <a:r>
              <a:rPr lang="en-US" sz="3600" dirty="0"/>
              <a:t> </a:t>
            </a:r>
            <a:r>
              <a:rPr lang="en-US" sz="3600" dirty="0" err="1"/>
              <a:t>beton</a:t>
            </a:r>
            <a:endParaRPr lang="en-US" sz="3600" dirty="0"/>
          </a:p>
          <a:p>
            <a:pPr algn="ctr"/>
            <a:r>
              <a:rPr lang="en-US" sz="3600" dirty="0" err="1"/>
              <a:t>Ima</a:t>
            </a:r>
            <a:r>
              <a:rPr lang="en-US" sz="3600" dirty="0"/>
              <a:t> </a:t>
            </a:r>
            <a:r>
              <a:rPr lang="en-US" sz="3600" dirty="0" err="1"/>
              <a:t>metalnu</a:t>
            </a:r>
            <a:r>
              <a:rPr lang="en-US" sz="3600" dirty="0"/>
              <a:t> </a:t>
            </a:r>
            <a:r>
              <a:rPr lang="en-US" sz="3600" dirty="0" err="1"/>
              <a:t>postavu</a:t>
            </a:r>
            <a:endParaRPr lang="en-US" sz="3600" dirty="0"/>
          </a:p>
          <a:p>
            <a:pPr algn="ctr"/>
            <a:r>
              <a:rPr lang="en-US" sz="3600" dirty="0"/>
              <a:t>(</a:t>
            </a:r>
            <a:r>
              <a:rPr lang="en-US" sz="3600" dirty="0" err="1"/>
              <a:t>armatura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 err="1"/>
              <a:t>Da</a:t>
            </a:r>
            <a:r>
              <a:rPr lang="en-US" sz="3600" dirty="0"/>
              <a:t> bi </a:t>
            </a:r>
            <a:r>
              <a:rPr lang="en-US" sz="3600" dirty="0" err="1"/>
              <a:t>izdržavao</a:t>
            </a:r>
            <a:r>
              <a:rPr lang="en-US" sz="3600" dirty="0"/>
              <a:t> </a:t>
            </a:r>
            <a:r>
              <a:rPr lang="en-US" sz="3600" dirty="0" err="1"/>
              <a:t>veći</a:t>
            </a:r>
            <a:r>
              <a:rPr lang="en-US" sz="3600" dirty="0"/>
              <a:t> </a:t>
            </a:r>
            <a:r>
              <a:rPr lang="en-US" sz="3600" dirty="0" err="1"/>
              <a:t>teret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4495800"/>
            <a:ext cx="402584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Koristi</a:t>
            </a:r>
            <a:r>
              <a:rPr lang="en-US" sz="3600" dirty="0"/>
              <a:t> se u </a:t>
            </a:r>
            <a:r>
              <a:rPr lang="en-US" sz="3600" dirty="0" err="1"/>
              <a:t>izgradnji</a:t>
            </a:r>
            <a:r>
              <a:rPr lang="en-US" sz="36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Zgrada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Puteva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Staza</a:t>
            </a:r>
            <a:r>
              <a:rPr lang="en-US" sz="3600" dirty="0"/>
              <a:t> </a:t>
            </a:r>
            <a:r>
              <a:rPr lang="en-US" sz="3600" dirty="0" err="1"/>
              <a:t>itd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12855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8319" y="1545957"/>
            <a:ext cx="83432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Keramički materijali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18847" y="625224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dirty="0" smtClean="0"/>
              <a:t>Isidora Nikolić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426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8601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Keramički materijali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915" y="1501677"/>
            <a:ext cx="1074032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Način 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dobijanja keramičkih materijala su veštački materijali koji se proizvode pečenjem.</a:t>
            </a:r>
          </a:p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Mešanjem gline i vode. </a:t>
            </a:r>
          </a:p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 SemiConden" pitchFamily="34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pic>
        <p:nvPicPr>
          <p:cNvPr id="11266" name="Picture 2" descr="Podela građevinskih materijala: Keramički materij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17541"/>
            <a:ext cx="5571640" cy="3240411"/>
          </a:xfrm>
          <a:prstGeom prst="rect">
            <a:avLst/>
          </a:prstGeom>
          <a:noFill/>
        </p:spPr>
      </p:pic>
      <p:pic>
        <p:nvPicPr>
          <p:cNvPr id="11268" name="Picture 4" descr="Вештачки грађевински материјали. Бетон, керамички материјали, везивни  материјали. | Техника и технологиј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14" y="4184542"/>
            <a:ext cx="5044986" cy="206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875394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478"/>
            <a:ext cx="1187170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-Šta je opeka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kako 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dobija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dimenzije</a:t>
            </a:r>
            <a:endParaRPr lang="sr-Latn-R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Opeka ili cigla je konstruktivni zidni 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građevinski materijal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Koji se dobija formiranjem, sušenjem i pečenjem plastične smese glinenog materijala, peska i vode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Dimenzije 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su: 25cm-12cm-6,5cm.</a:t>
            </a: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Puna op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234" y="3314700"/>
            <a:ext cx="3352800" cy="3543300"/>
          </a:xfrm>
          <a:prstGeom prst="rect">
            <a:avLst/>
          </a:prstGeom>
          <a:noFill/>
        </p:spPr>
      </p:pic>
      <p:pic>
        <p:nvPicPr>
          <p:cNvPr id="14340" name="Picture 4" descr="OPEKA PUNA 25 x 12 x 6,5 cm Kedo Naslov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750" y="3314700"/>
            <a:ext cx="5442488" cy="4276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1466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969" y="123985"/>
            <a:ext cx="1101929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-Šta je šuplji blok</a:t>
            </a:r>
          </a:p>
          <a:p>
            <a:r>
              <a:rPr lang="sr-Latn-R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Šuplji blokovi konstruktivni građevinski materijal koji ima veće dimenzije od opeke, što omogućava brže zidanje. Imaju šupljine pravilnog oblika i </a:t>
            </a:r>
            <a:r>
              <a:rPr lang="sr-Latn-R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dobar </a:t>
            </a:r>
            <a:r>
              <a:rPr lang="sr-Latn-R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 zvučni i toplotni izolator.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Šuplji blok za zidanje SP 33 • Opeka • Smederevska Pal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310" y="3542656"/>
            <a:ext cx="3933825" cy="3543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42423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451" y="533400"/>
            <a:ext cx="102443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-Crep</a:t>
            </a:r>
          </a:p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Crep je građevinski materijal koji služi za pokrivanje krovnih površina. Može biti raznih oblika i profila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CREATON Srbija - Ventilacija je ključna za oblikovanje krova. ☝️💨 Vazduh  koji struji u vazdušnom prostoru omogućava hlađenje crepova u toku leta,a  zimi odlaže topljenje snega, nadalje, odvodi vlažan vazduh, povećava život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3505200"/>
            <a:ext cx="4978831" cy="320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54003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339"/>
            <a:ext cx="12192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-Keramičke pločice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izrada</a:t>
            </a:r>
            <a:endParaRPr lang="sr-Latn-R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Keramičke pločice izrađuju se od primljene smese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gline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pesak i voda koja se presuje i peče na temperaturi od 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900°C. </a:t>
            </a:r>
            <a:r>
              <a:rPr lang="sr-Latn-R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Postoje zidne i podne pločice. Lako se čiste i održavaju i ne propuštaju </a:t>
            </a:r>
            <a:r>
              <a:rPr lang="sr-Latn-R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vlagu. </a:t>
            </a:r>
            <a:endParaRPr lang="sr-Latn-R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Tri O – Tehnika, građevinski materijali i alati za Vaš dom | BALKANIA  CERAMIC DOO Keramičke pločice Zidne/Podne plocice MIDAS NATURAL  ZID/POD.60X120 (1.44) - Tri 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3224936"/>
            <a:ext cx="4750930" cy="3633064"/>
          </a:xfrm>
          <a:prstGeom prst="rect">
            <a:avLst/>
          </a:prstGeom>
          <a:noFill/>
        </p:spPr>
      </p:pic>
      <p:sp>
        <p:nvSpPr>
          <p:cNvPr id="17412" name="AutoShape 4" descr="Keramičke pločice - top kvalitet - Terracotta Vrnjačka Banj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Keramičke pločice - top kvalitet - Terracotta Vrnjačka Banj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Tri O – Tehnika, građevinski materijali i alati za Vaš dom | BALKANIA  CERAMIC DOO Keramičke pločice Zidne/Podne plocice EARTHSTONE STONE  ZID/POD.60X120 (1.44) - Tri 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302" y="2716193"/>
            <a:ext cx="4593956" cy="438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2479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VEZIVNI MATERIJALI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18847" y="625224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dirty="0" smtClean="0"/>
              <a:t>Dunja Zakić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8186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346" y="6314242"/>
            <a:ext cx="9144000" cy="1655762"/>
          </a:xfrm>
        </p:spPr>
        <p:txBody>
          <a:bodyPr/>
          <a:lstStyle/>
          <a:p>
            <a:pPr algn="r"/>
            <a:r>
              <a:rPr lang="sr-Latn-RS" dirty="0" smtClean="0"/>
              <a:t>Teodora Povolni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8156" y="2198835"/>
            <a:ext cx="2275688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8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Drvo</a:t>
            </a:r>
            <a:endParaRPr lang="en-US" sz="8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126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re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864" y="476673"/>
            <a:ext cx="23042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KREČ</a:t>
            </a:r>
            <a:endParaRPr lang="en-US" sz="7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919537" y="1844824"/>
            <a:ext cx="727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</a:rPr>
              <a:t>Negašeni kreč (živi kreč) dobija se pečenjem kamena krečnjaka. Može biti komadni i samleven u prah.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9536" y="3501009"/>
            <a:ext cx="69127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</a:rPr>
              <a:t>Gašeni</a:t>
            </a:r>
            <a:r>
              <a:rPr lang="sr-Latn-RS" sz="3000" dirty="0">
                <a:solidFill>
                  <a:schemeClr val="bg1"/>
                </a:solidFill>
              </a:rPr>
              <a:t> kreč dobija se gašenjem negašenog kreča.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9536" y="4797153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</a:rPr>
              <a:t>Krečni malter dobija se mešanjem gašenog, peska i vode.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4355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ment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3792" y="764705"/>
            <a:ext cx="38884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CEMENT</a:t>
            </a:r>
            <a:endParaRPr lang="en-US" sz="7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536" y="2204865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Cement se dobija mlevenjem kamena laporca – prirodne mešavine krečnjaka i gline. Dodaje se i manja količina gipsa (do 5%) radi regulisanja vremena vezivanja cementa. Ispečena smesa zatim se u specijalnim  mlinovima  melje u fini sivozeleni prah – cement. Cement se najviše koristi u građevinarstvu.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646948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s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923" y="-309966"/>
            <a:ext cx="10063567" cy="7547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832" y="476673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GIPS</a:t>
            </a:r>
            <a:endParaRPr lang="en-US" sz="7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547" y="1659285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Gips je vezivni građevinski materijal koji se dobija pečenjem gipsanog kamena. Zatim se melje u fini prah bele boje i pakuje se u vodootpornu ambalažu. Služi za spravljanje gipsanog  maltera i </a:t>
            </a:r>
            <a:r>
              <a:rPr lang="sr-Latn-R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gipsanih </a:t>
            </a: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ploča i za izradu livenih </a:t>
            </a:r>
            <a:r>
              <a:rPr lang="sr-Latn-R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ukrasnih </a:t>
            </a: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ornamenata.</a:t>
            </a:r>
          </a:p>
        </p:txBody>
      </p:sp>
    </p:spTree>
    <p:extLst>
      <p:ext uri="{BB962C8B-B14F-4D97-AF65-F5344CB8AC3E}">
        <p14:creationId xmlns:p14="http://schemas.microsoft.com/office/powerpoint/2010/main" xmlns="" val="30380934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9" y="1709981"/>
            <a:ext cx="11329258" cy="244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9074" y="6232901"/>
            <a:ext cx="167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/>
              <a:t>Данијел Неда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8789569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817" y="371961"/>
            <a:ext cx="7772400" cy="1219199"/>
          </a:xfrm>
        </p:spPr>
        <p:txBody>
          <a:bodyPr numCol="1"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Матријали за покривање </a:t>
            </a:r>
            <a:r>
              <a:rPr lang="sr-Latn-RS" dirty="0" smtClean="0">
                <a:solidFill>
                  <a:srgbClr val="FF0000"/>
                </a:solidFill>
              </a:rPr>
              <a:t/>
            </a:r>
            <a:br>
              <a:rPr lang="sr-Latn-RS" dirty="0" smtClean="0">
                <a:solidFill>
                  <a:srgbClr val="FF0000"/>
                </a:solidFill>
              </a:rPr>
            </a:br>
            <a:r>
              <a:rPr lang="sr-Cyrl-RS" dirty="0" smtClean="0">
                <a:solidFill>
                  <a:srgbClr val="FF0000"/>
                </a:solidFill>
              </a:rPr>
              <a:t>кровних површина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624" y="2286000"/>
            <a:ext cx="9345562" cy="4572000"/>
          </a:xfrm>
        </p:spPr>
        <p:txBody>
          <a:bodyPr>
            <a:normAutofit/>
          </a:bodyPr>
          <a:lstStyle/>
          <a:p>
            <a:pPr algn="l"/>
            <a:r>
              <a:rPr lang="sr-Cyrl-RS" sz="2800" dirty="0" smtClean="0"/>
              <a:t>Кровне површине су се прекривали природним материјалима: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800" dirty="0" smtClean="0"/>
              <a:t>травом,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800" dirty="0" smtClean="0"/>
              <a:t>грањем,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800" dirty="0" smtClean="0"/>
              <a:t>цепаним комадима дрвета,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800" dirty="0" smtClean="0"/>
              <a:t>тањим каменим плочама...</a:t>
            </a:r>
          </a:p>
          <a:p>
            <a:pPr algn="l"/>
            <a:endParaRPr lang="sr-Cyrl-R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97664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1374" y="573236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Цреп служи за покривање кровних површина </a:t>
            </a:r>
            <a:endParaRPr lang="en-US" sz="2400" dirty="0"/>
          </a:p>
        </p:txBody>
      </p:sp>
      <p:sp>
        <p:nvSpPr>
          <p:cNvPr id="2050" name="AutoShape 2" descr="Crep Danubia Basic Natur | Jonimpex d.o.o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toza.rs/wp-content/uploads/2022/05/Specijalni-komadi-M-997-SRPSKI-1-1024x5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8077200" cy="457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40185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9953"/>
            <a:ext cx="694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Тегола добар је изолатор, отпоран, лаган материјал</a:t>
            </a:r>
            <a:endParaRPr lang="en-US" sz="2400" dirty="0"/>
          </a:p>
        </p:txBody>
      </p:sp>
      <p:pic>
        <p:nvPicPr>
          <p:cNvPr id="3" name="Picture 2" descr="преузимањ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1"/>
            <a:ext cx="2143125" cy="2143125"/>
          </a:xfrm>
          <a:prstGeom prst="rect">
            <a:avLst/>
          </a:prstGeom>
        </p:spPr>
      </p:pic>
      <p:pic>
        <p:nvPicPr>
          <p:cNvPr id="5" name="Picture 4" descr="Tegola_slika_O_87632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098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1895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981" y="1526026"/>
            <a:ext cx="5504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Materijali</a:t>
            </a:r>
            <a:r>
              <a:rPr lang="en-US" sz="4400" b="1" dirty="0"/>
              <a:t> </a:t>
            </a:r>
            <a:r>
              <a:rPr lang="en-US" sz="4400" b="1" dirty="0" err="1"/>
              <a:t>za</a:t>
            </a:r>
            <a:r>
              <a:rPr lang="en-US" sz="4400" b="1" dirty="0"/>
              <a:t> </a:t>
            </a:r>
            <a:r>
              <a:rPr lang="en-US" sz="4400" b="1" dirty="0" err="1"/>
              <a:t>oblaganje</a:t>
            </a:r>
            <a:endParaRPr lang="en-US" sz="44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18847" y="625224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dirty="0" smtClean="0"/>
              <a:t>Marko Jovin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85119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2363" y="83240"/>
            <a:ext cx="454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Materijali</a:t>
            </a:r>
            <a:r>
              <a:rPr lang="en-US" sz="3600" b="1" dirty="0"/>
              <a:t> </a:t>
            </a:r>
            <a:r>
              <a:rPr lang="en-US" sz="3600" b="1" dirty="0" err="1"/>
              <a:t>za</a:t>
            </a:r>
            <a:r>
              <a:rPr lang="en-US" sz="3600" b="1" dirty="0"/>
              <a:t> </a:t>
            </a:r>
            <a:r>
              <a:rPr lang="en-US" sz="3600" b="1" dirty="0" err="1"/>
              <a:t>oblaganje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963" y="729572"/>
            <a:ext cx="10472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P</a:t>
            </a:r>
            <a:r>
              <a:rPr lang="en-US" sz="2800" b="1" dirty="0" err="1"/>
              <a:t>ostavljanje</a:t>
            </a:r>
            <a:r>
              <a:rPr lang="sr-Latn-RS" sz="2800" b="1" dirty="0"/>
              <a:t> </a:t>
            </a:r>
            <a:r>
              <a:rPr lang="sr-Latn-RS" sz="2800" dirty="0"/>
              <a:t>- na zidove objekta, sa spoljašnje ili unutrašnje strane i za pokrivanje.</a:t>
            </a:r>
          </a:p>
          <a:p>
            <a:r>
              <a:rPr lang="sr-Latn-RS" sz="2800" dirty="0"/>
              <a:t>Za unutrašnje materijale su pločice</a:t>
            </a:r>
            <a:r>
              <a:rPr lang="sr-Latn-RS" sz="2800" dirty="0" smtClean="0"/>
              <a:t>, parket, kamen, drvo</a:t>
            </a:r>
            <a:r>
              <a:rPr lang="sr-Latn-RS" sz="2800" dirty="0"/>
              <a:t>,...</a:t>
            </a:r>
            <a:endParaRPr lang="en-US" sz="2800" dirty="0"/>
          </a:p>
        </p:txBody>
      </p:sp>
      <p:pic>
        <p:nvPicPr>
          <p:cNvPr id="1026" name="Picture 2" descr="C:\Users\ucenik04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607" y="1268761"/>
            <a:ext cx="3077709" cy="27298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0964" y="2001183"/>
            <a:ext cx="8361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Podne obloge</a:t>
            </a:r>
            <a:r>
              <a:rPr lang="sr-Latn-RS" sz="2800" dirty="0"/>
              <a:t>: najčešće </a:t>
            </a:r>
            <a:r>
              <a:rPr lang="sr-Latn-RS" sz="2800" dirty="0" smtClean="0"/>
              <a:t>se </a:t>
            </a:r>
            <a:r>
              <a:rPr lang="sr-Latn-RS" sz="2800" dirty="0" smtClean="0"/>
              <a:t>izrađuje od drveta, kamena, veštačkog kamena, keramičkih </a:t>
            </a:r>
            <a:r>
              <a:rPr lang="sr-Latn-RS" sz="2800" dirty="0"/>
              <a:t>ploča</a:t>
            </a:r>
            <a:r>
              <a:rPr lang="sr-Latn-RS" sz="2800" dirty="0" smtClean="0"/>
              <a:t>, </a:t>
            </a:r>
            <a:r>
              <a:rPr lang="sr-Latn-RS" sz="2800" dirty="0" smtClean="0"/>
              <a:t>plastičnih </a:t>
            </a:r>
            <a:r>
              <a:rPr lang="sr-Latn-RS" sz="2800" dirty="0"/>
              <a:t>masa i dr</a:t>
            </a:r>
            <a:r>
              <a:rPr lang="sr-Latn-RS" sz="2800" dirty="0" smtClean="0"/>
              <a:t>. Za </a:t>
            </a:r>
            <a:r>
              <a:rPr lang="sr-Latn-RS" sz="2800" dirty="0"/>
              <a:t>prostorije u </a:t>
            </a:r>
            <a:r>
              <a:rPr lang="sr-Latn-RS" sz="2800" dirty="0" smtClean="0"/>
              <a:t>kojim se </a:t>
            </a:r>
            <a:r>
              <a:rPr lang="sr-Latn-RS" sz="2800" dirty="0"/>
              <a:t>boravi pogodniji </a:t>
            </a:r>
            <a:r>
              <a:rPr lang="sr-Latn-RS" sz="2800" dirty="0" smtClean="0"/>
              <a:t>su materijali koji su </a:t>
            </a:r>
            <a:r>
              <a:rPr lang="sr-Latn-RS" sz="2800" dirty="0"/>
              <a:t>dobri toplotni </a:t>
            </a:r>
            <a:r>
              <a:rPr lang="sr-Latn-RS" sz="2800" dirty="0" smtClean="0"/>
              <a:t>izolatori: </a:t>
            </a:r>
            <a:r>
              <a:rPr lang="sr-Latn-RS" sz="2800" dirty="0" smtClean="0"/>
              <a:t>p</a:t>
            </a:r>
            <a:r>
              <a:rPr lang="sr-Latn-RS" sz="2800" dirty="0" smtClean="0"/>
              <a:t>ločice</a:t>
            </a:r>
            <a:r>
              <a:rPr lang="sr-Latn-RS" sz="2800" dirty="0" smtClean="0"/>
              <a:t>, laminat, tapete</a:t>
            </a:r>
            <a:r>
              <a:rPr lang="sr-Latn-RS" sz="2800" dirty="0"/>
              <a:t>,...</a:t>
            </a:r>
          </a:p>
          <a:p>
            <a:endParaRPr lang="sr-Latn-RS" sz="2800" dirty="0"/>
          </a:p>
          <a:p>
            <a:endParaRPr lang="en-US" sz="2800" dirty="0"/>
          </a:p>
        </p:txBody>
      </p:sp>
      <p:pic>
        <p:nvPicPr>
          <p:cNvPr id="1027" name="Picture 3" descr="C:\Users\ucenik04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97" y="3827228"/>
            <a:ext cx="3806072" cy="2372094"/>
          </a:xfrm>
          <a:prstGeom prst="rect">
            <a:avLst/>
          </a:prstGeom>
          <a:noFill/>
        </p:spPr>
      </p:pic>
      <p:pic>
        <p:nvPicPr>
          <p:cNvPr id="1028" name="Picture 4" descr="C:\Users\ucenik04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755" y="4240737"/>
            <a:ext cx="4059752" cy="239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19691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856" y="260649"/>
            <a:ext cx="265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/>
              <a:t>Zidne obloge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7216" y="1105941"/>
            <a:ext cx="12499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700" dirty="0"/>
              <a:t>Zidovi se najčešće oblažu </a:t>
            </a:r>
            <a:r>
              <a:rPr lang="sr-Latn-RS" sz="2700" dirty="0" smtClean="0"/>
              <a:t>tapetama</a:t>
            </a:r>
            <a:r>
              <a:rPr lang="sr-Latn-RS" sz="2700" dirty="0"/>
              <a:t>, ili bojama</a:t>
            </a:r>
            <a:r>
              <a:rPr lang="sr-Latn-RS" sz="2700" dirty="0" smtClean="0"/>
              <a:t>, koje se</a:t>
            </a:r>
            <a:r>
              <a:rPr lang="sr-Latn-RS" sz="2700" dirty="0"/>
              <a:t>, prema materijalu kojim </a:t>
            </a:r>
            <a:r>
              <a:rPr lang="sr-Latn-RS" sz="2700" dirty="0" smtClean="0"/>
              <a:t>se </a:t>
            </a:r>
          </a:p>
          <a:p>
            <a:r>
              <a:rPr lang="sr-Latn-RS" sz="2700" dirty="0" smtClean="0"/>
              <a:t>razređuju</a:t>
            </a:r>
            <a:r>
              <a:rPr lang="sr-Latn-RS" sz="2700" dirty="0"/>
              <a:t>, </a:t>
            </a:r>
            <a:r>
              <a:rPr lang="sr-Latn-RS" sz="2700" dirty="0" smtClean="0"/>
              <a:t>dele na: </a:t>
            </a:r>
            <a:r>
              <a:rPr lang="sr-Latn-RS" sz="2700" dirty="0"/>
              <a:t>vodene boje, uljanje </a:t>
            </a:r>
            <a:r>
              <a:rPr lang="sr-Latn-RS" sz="2700" dirty="0" smtClean="0"/>
              <a:t>boje </a:t>
            </a:r>
            <a:r>
              <a:rPr lang="sr-Latn-RS" sz="2700" dirty="0"/>
              <a:t>i boje na bazi plastičnih masa</a:t>
            </a:r>
            <a:r>
              <a:rPr lang="sr-Latn-RS" sz="2700" dirty="0" smtClean="0"/>
              <a:t>. </a:t>
            </a:r>
          </a:p>
          <a:p>
            <a:r>
              <a:rPr lang="sr-Latn-RS" sz="2700" dirty="0" smtClean="0"/>
              <a:t>Tapeti </a:t>
            </a:r>
            <a:r>
              <a:rPr lang="sr-Latn-RS" sz="2700" dirty="0"/>
              <a:t>mogu biti: laki, </a:t>
            </a:r>
            <a:r>
              <a:rPr lang="sr-Latn-RS" sz="2700" dirty="0" smtClean="0"/>
              <a:t>srednji i teški</a:t>
            </a:r>
            <a:r>
              <a:rPr lang="sr-Latn-RS" sz="2700" dirty="0"/>
              <a:t>, odnosno papirni</a:t>
            </a:r>
            <a:r>
              <a:rPr lang="sr-Latn-RS" sz="2700" dirty="0" smtClean="0"/>
              <a:t>, plastični</a:t>
            </a:r>
            <a:r>
              <a:rPr lang="sr-Latn-RS" sz="2700" dirty="0"/>
              <a:t>, tekstalni</a:t>
            </a:r>
            <a:r>
              <a:rPr lang="sr-Latn-RS" sz="2700" dirty="0" smtClean="0"/>
              <a:t>, plutani i </a:t>
            </a:r>
            <a:r>
              <a:rPr lang="sr-Latn-RS" sz="2700" dirty="0"/>
              <a:t>dr.  </a:t>
            </a:r>
          </a:p>
          <a:p>
            <a:endParaRPr lang="en-US" sz="2700" dirty="0"/>
          </a:p>
        </p:txBody>
      </p:sp>
      <p:pic>
        <p:nvPicPr>
          <p:cNvPr id="2050" name="Picture 2" descr="C:\Users\ucenik04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154" y="3353642"/>
            <a:ext cx="3474177" cy="2940803"/>
          </a:xfrm>
          <a:prstGeom prst="rect">
            <a:avLst/>
          </a:prstGeom>
          <a:noFill/>
        </p:spPr>
      </p:pic>
      <p:pic>
        <p:nvPicPr>
          <p:cNvPr id="2051" name="Picture 3" descr="C:\Users\ucenik04\Desktop\Red_Star-Zvezda_bg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203" y="2813105"/>
            <a:ext cx="4447364" cy="402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35712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115837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sr-Latn-R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Svojstva drveta koje dolaze do izražaja u građevinarstvu jesu: elastičnost,  čvrstoća, tvrdoća, laka obradivost i niska toplota i zvučna provodljivost.</a:t>
            </a:r>
            <a:endParaRPr lang="en-U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6616" y="103764"/>
            <a:ext cx="1566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Drvo</a:t>
            </a:r>
            <a:endParaRPr lang="en-US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589240"/>
            <a:ext cx="110877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-Nedostatak drveta je to što je zapaljivo i  manje otporno na vlagu, gljvice i insekte .</a:t>
            </a:r>
            <a:endParaRPr lang="en-U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SPC vinil podna obloga Barley Oak R131 XL 4mm 23/32 | Emmezeta web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603" y="2598856"/>
            <a:ext cx="2954924" cy="2949874"/>
          </a:xfrm>
          <a:prstGeom prst="rect">
            <a:avLst/>
          </a:prstGeom>
          <a:noFill/>
        </p:spPr>
      </p:pic>
      <p:sp>
        <p:nvSpPr>
          <p:cNvPr id="7" name="AutoShape 4" descr="Podna Drvena obloga Deking za bastu i terasu 1m2 - KupujemProdaj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odna Drvena obloga Deking za bastu i terasu 1m2 - KupujemProdaj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aminati Tepisi Izvor Velika Plana - Tarkett laminat je podna obloga koju u  najvećem procentu čini drvo – više od 80%. Trpi podno grejanje do 27 C.  Zahvaljujući velikom procentu drveta 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2585972"/>
            <a:ext cx="4050803" cy="2878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8074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260648"/>
            <a:ext cx="181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Izolacija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9348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- </a:t>
            </a:r>
            <a:r>
              <a:rPr lang="sr-Latn-RS" sz="2400" b="1" dirty="0" smtClean="0"/>
              <a:t>Hidroizolacija</a:t>
            </a:r>
            <a:r>
              <a:rPr lang="sr-Latn-RS" sz="2400" dirty="0" smtClean="0"/>
              <a:t>:</a:t>
            </a:r>
            <a:r>
              <a:rPr lang="vi-VN" sz="2400" dirty="0"/>
              <a:t> </a:t>
            </a:r>
            <a:r>
              <a:rPr lang="sr-Latn-RS" sz="2400" dirty="0" smtClean="0"/>
              <a:t>Se</a:t>
            </a:r>
            <a:r>
              <a:rPr lang="vi-VN" sz="2400" dirty="0" smtClean="0"/>
              <a:t> </a:t>
            </a:r>
            <a:r>
              <a:rPr lang="vi-VN" sz="2400" dirty="0"/>
              <a:t>izvodi zbog zaštite svih građevinskih objekata od </a:t>
            </a:r>
            <a:r>
              <a:rPr lang="sr-Latn-RS" sz="2400" dirty="0" smtClean="0"/>
              <a:t> </a:t>
            </a:r>
          </a:p>
          <a:p>
            <a:r>
              <a:rPr lang="vi-VN" sz="2400" dirty="0" smtClean="0"/>
              <a:t>nastanka</a:t>
            </a:r>
            <a:r>
              <a:rPr lang="vi-VN" sz="2400" dirty="0"/>
              <a:t> vlage.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356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Materijali za Hidroizolaciju:</a:t>
            </a:r>
            <a:endParaRPr lang="en-US" sz="2400" dirty="0"/>
          </a:p>
        </p:txBody>
      </p:sp>
      <p:pic>
        <p:nvPicPr>
          <p:cNvPr id="5" name="Picture 2" descr="C:\Users\ucenik0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08" y="2865999"/>
            <a:ext cx="2929123" cy="2303935"/>
          </a:xfrm>
          <a:prstGeom prst="rect">
            <a:avLst/>
          </a:prstGeom>
          <a:noFill/>
        </p:spPr>
      </p:pic>
      <p:pic>
        <p:nvPicPr>
          <p:cNvPr id="6" name="Picture 3" descr="C:\Users\ucenik03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529" y="3010339"/>
            <a:ext cx="3199751" cy="2129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373216"/>
            <a:ext cx="3524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Kondor traka</a:t>
            </a:r>
            <a:r>
              <a:rPr lang="sr-Latn-RS" sz="2400" dirty="0" smtClean="0"/>
              <a:t>, ter-papir </a:t>
            </a:r>
            <a:r>
              <a:rPr lang="sr-Latn-RS" sz="2400" dirty="0" smtClean="0"/>
              <a:t>i 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5286" y="5347415"/>
            <a:ext cx="167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P</a:t>
            </a:r>
            <a:r>
              <a:rPr lang="sr-Latn-RS" sz="2400" dirty="0" smtClean="0"/>
              <a:t>ostavljanje</a:t>
            </a:r>
            <a:endParaRPr lang="en-US" sz="2400" dirty="0"/>
          </a:p>
        </p:txBody>
      </p:sp>
    </p:spTree>
  </p:cSld>
  <p:clrMapOvr>
    <a:masterClrMapping/>
  </p:clrMapOvr>
  <p:transition spd="slow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231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Termoizolacija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10502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Termoizolacija</a:t>
            </a:r>
            <a:r>
              <a:rPr lang="sr-Latn-RS" sz="2400" dirty="0" smtClean="0"/>
              <a:t>:  Se postavlja da bi se objekat </a:t>
            </a:r>
            <a:r>
              <a:rPr lang="sr-Latn-RS" sz="2400" dirty="0" smtClean="0"/>
              <a:t>zaštitio </a:t>
            </a:r>
            <a:r>
              <a:rPr lang="sr-Latn-RS" sz="2400" dirty="0" smtClean="0"/>
              <a:t>od gubitka toplote posebno u </a:t>
            </a:r>
          </a:p>
          <a:p>
            <a:r>
              <a:rPr lang="sr-Latn-RS" sz="2400" dirty="0" smtClean="0"/>
              <a:t>zimskim </a:t>
            </a:r>
            <a:r>
              <a:rPr lang="sr-Latn-RS" sz="2400" dirty="0" smtClean="0"/>
              <a:t>m</a:t>
            </a:r>
            <a:r>
              <a:rPr lang="sr-Latn-RS" sz="2400" dirty="0" smtClean="0"/>
              <a:t>esecima </a:t>
            </a:r>
            <a:r>
              <a:rPr lang="sr-Latn-RS" sz="2400" dirty="0" smtClean="0"/>
              <a:t>i da bi se </a:t>
            </a:r>
            <a:r>
              <a:rPr lang="sr-Latn-RS" sz="2400" dirty="0" smtClean="0"/>
              <a:t>sprečilo </a:t>
            </a:r>
            <a:r>
              <a:rPr lang="sr-Latn-RS" sz="2400" dirty="0" smtClean="0"/>
              <a:t>preterano zagrevanje njegove unutrašnjosti</a:t>
            </a:r>
          </a:p>
          <a:p>
            <a:r>
              <a:rPr lang="sr-Latn-RS" sz="2400" dirty="0" smtClean="0"/>
              <a:t> tokom leta.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370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Materijali za </a:t>
            </a:r>
            <a:r>
              <a:rPr lang="sr-Latn-RS" sz="2400" b="1" dirty="0" smtClean="0"/>
              <a:t>termoizolaciju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pic>
        <p:nvPicPr>
          <p:cNvPr id="5" name="Picture 2" descr="C:\Users\ucenik0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140967"/>
            <a:ext cx="2804539" cy="28045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733256"/>
            <a:ext cx="4059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Mogu biti </a:t>
            </a:r>
            <a:r>
              <a:rPr lang="sr-Latn-RS" sz="2000" b="1" dirty="0" smtClean="0"/>
              <a:t>staklena</a:t>
            </a:r>
            <a:r>
              <a:rPr lang="sr-Latn-RS" sz="2000" b="1" dirty="0" smtClean="0"/>
              <a:t>, kamena</a:t>
            </a:r>
            <a:r>
              <a:rPr lang="sr-Latn-RS" b="1" dirty="0" smtClean="0"/>
              <a:t> </a:t>
            </a:r>
            <a:r>
              <a:rPr lang="sr-Latn-RS" b="1" dirty="0" smtClean="0"/>
              <a:t>ili stiropor</a:t>
            </a:r>
            <a:endParaRPr lang="en-US" b="1" dirty="0"/>
          </a:p>
        </p:txBody>
      </p:sp>
      <p:pic>
        <p:nvPicPr>
          <p:cNvPr id="7" name="Picture 3" descr="C:\Users\ucenik03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3140967"/>
            <a:ext cx="2506121" cy="26670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0376" y="5779463"/>
            <a:ext cx="147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Postavljanje</a:t>
            </a:r>
            <a:endParaRPr lang="en-US" sz="2000" b="1" dirty="0"/>
          </a:p>
        </p:txBody>
      </p:sp>
    </p:spTree>
  </p:cSld>
  <p:clrMapOvr>
    <a:masterClrMapping/>
  </p:clrMapOvr>
  <p:transition spd="slow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250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Zvučna </a:t>
            </a:r>
            <a:r>
              <a:rPr lang="sr-Latn-RS" sz="2800" b="1" dirty="0" smtClean="0"/>
              <a:t>izolacija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1257" y="1268760"/>
            <a:ext cx="1096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Zvučna izolacija</a:t>
            </a:r>
            <a:r>
              <a:rPr lang="sr-Latn-RS" sz="2400" dirty="0" smtClean="0"/>
              <a:t>: Sprečava </a:t>
            </a:r>
            <a:r>
              <a:rPr lang="sr-Latn-RS" sz="2400" dirty="0" smtClean="0"/>
              <a:t>prodiranje zvukova u objektu i iz objekta u spoljno okruženje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348880"/>
            <a:ext cx="3309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Materijali za </a:t>
            </a:r>
            <a:r>
              <a:rPr lang="sr-Latn-RS" sz="2000" b="1" dirty="0" smtClean="0"/>
              <a:t>zvučnu </a:t>
            </a:r>
            <a:r>
              <a:rPr lang="sr-Latn-RS" sz="2000" b="1" dirty="0" smtClean="0"/>
              <a:t>izolaciju:</a:t>
            </a:r>
            <a:endParaRPr lang="en-US" sz="2000" b="1" dirty="0"/>
          </a:p>
        </p:txBody>
      </p:sp>
      <p:pic>
        <p:nvPicPr>
          <p:cNvPr id="5" name="Picture 2" descr="C:\Users\ucenik0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4344"/>
            <a:ext cx="3223940" cy="25032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589240"/>
            <a:ext cx="293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Najčešće </a:t>
            </a:r>
            <a:r>
              <a:rPr lang="sr-Latn-RS" sz="2000" b="1" dirty="0" smtClean="0"/>
              <a:t>se koristi </a:t>
            </a:r>
            <a:r>
              <a:rPr lang="sr-Latn-RS" sz="2000" b="1" dirty="0" smtClean="0"/>
              <a:t>sunđer</a:t>
            </a:r>
            <a:endParaRPr lang="en-US" sz="2000" b="1" dirty="0"/>
          </a:p>
        </p:txBody>
      </p:sp>
      <p:pic>
        <p:nvPicPr>
          <p:cNvPr id="7" name="Picture 3" descr="C:\Users\ucenik03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2753454"/>
            <a:ext cx="3768147" cy="2260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46969" y="5583195"/>
            <a:ext cx="3177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Postavljanje </a:t>
            </a:r>
            <a:r>
              <a:rPr lang="sr-Latn-RS" sz="2000" b="1" dirty="0" smtClean="0"/>
              <a:t>zvučne </a:t>
            </a:r>
            <a:r>
              <a:rPr lang="sr-Latn-RS" sz="2000" b="1" dirty="0" smtClean="0"/>
              <a:t>izolacije</a:t>
            </a:r>
            <a:endParaRPr lang="en-US" sz="2000" b="1" dirty="0"/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1"/>
            <a:ext cx="7849562" cy="16310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-Poluproizvodi od drveta su: rezana građa, iverica, šperploča, panel-ploča, lesonit-ploča, itd...</a:t>
            </a:r>
            <a:endParaRPr lang="en-U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5" y="1988840"/>
            <a:ext cx="67801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R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-Drvo se uglavnom koristi za izradu stubova, greda, podnih i zidnih obloga, krovne konstrukcije, građevinske stolarije, itd...</a:t>
            </a:r>
            <a:endParaRPr lang="en-U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utoShape 4" descr="Agacija Doo | Pločasti materijali | Lesonit pl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Agacija Doo | Pločasti materijali | Lesonit pl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Agacija Doo | Pločasti materijali | Lesonit pl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2" descr="Drvene konstrukcije kr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5099" y="1222503"/>
            <a:ext cx="3514632" cy="2343089"/>
          </a:xfrm>
          <a:prstGeom prst="rect">
            <a:avLst/>
          </a:prstGeom>
          <a:noFill/>
        </p:spPr>
      </p:pic>
      <p:pic>
        <p:nvPicPr>
          <p:cNvPr id="8" name="Picture 10" descr="Lesonit ploč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932" y="3882029"/>
            <a:ext cx="2871092" cy="2813671"/>
          </a:xfrm>
          <a:prstGeom prst="rect">
            <a:avLst/>
          </a:prstGeom>
          <a:noFill/>
        </p:spPr>
      </p:pic>
      <p:pic>
        <p:nvPicPr>
          <p:cNvPr id="9" name="Picture 16" descr="PVC stolarija: Estetska komponenta pri nabavci građevinske stolari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476" y="4050943"/>
            <a:ext cx="3853382" cy="264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20757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535" y="2062710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7200" b="1" dirty="0"/>
              <a:t>KAMEN</a:t>
            </a:r>
            <a:endParaRPr lang="en-US" sz="72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34346" y="631424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dirty="0" smtClean="0"/>
              <a:t>Dragana Morišan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1848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2993" y="714357"/>
            <a:ext cx="2383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5400" b="1" dirty="0"/>
              <a:t>KAMEN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2860" y="2143117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lgerian" pitchFamily="82" charset="0"/>
                <a:cs typeface="Aharoni" pitchFamily="2" charset="-79"/>
              </a:rPr>
              <a:t>N</a:t>
            </a:r>
            <a:r>
              <a:rPr lang="sr-Latn-RS" sz="2800" i="1" dirty="0">
                <a:latin typeface="Algerian" pitchFamily="82" charset="0"/>
                <a:cs typeface="Aharoni" pitchFamily="2" charset="-79"/>
              </a:rPr>
              <a:t>AJPOZNATIJE VRSTE</a:t>
            </a:r>
            <a:r>
              <a:rPr lang="en-US" sz="2800" i="1" dirty="0">
                <a:latin typeface="Algerian" pitchFamily="82" charset="0"/>
                <a:cs typeface="Aharoni" pitchFamily="2" charset="-79"/>
              </a:rPr>
              <a:t> KAMENA </a:t>
            </a:r>
            <a:r>
              <a:rPr lang="sr-Latn-RS" sz="2800" i="1" dirty="0">
                <a:latin typeface="Algerian" pitchFamily="82" charset="0"/>
                <a:cs typeface="Aharoni" pitchFamily="2" charset="-79"/>
              </a:rPr>
              <a:t> </a:t>
            </a:r>
            <a:endParaRPr lang="en-US" sz="2800" i="1" dirty="0"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10" name="Picture 9" descr="gran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695" y="4726789"/>
            <a:ext cx="1905000" cy="1905000"/>
          </a:xfrm>
          <a:prstGeom prst="rect">
            <a:avLst/>
          </a:prstGeom>
        </p:spPr>
      </p:pic>
      <p:pic>
        <p:nvPicPr>
          <p:cNvPr id="11" name="Picture 10" descr="krečnj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60" y="4712026"/>
            <a:ext cx="1857388" cy="1931684"/>
          </a:xfrm>
          <a:prstGeom prst="rect">
            <a:avLst/>
          </a:prstGeom>
        </p:spPr>
      </p:pic>
      <p:pic>
        <p:nvPicPr>
          <p:cNvPr id="13" name="Picture 12" descr="calacatta-marble-f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877" y="4712026"/>
            <a:ext cx="1857364" cy="1857364"/>
          </a:xfrm>
          <a:prstGeom prst="rect">
            <a:avLst/>
          </a:prstGeom>
        </p:spPr>
      </p:pic>
      <p:pic>
        <p:nvPicPr>
          <p:cNvPr id="14" name="Picture 13" descr="pešč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2871" y="4714900"/>
            <a:ext cx="1928810" cy="1928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9561" y="3857629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Granit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4298" y="385762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atin typeface="Andalus" pitchFamily="18" charset="-78"/>
                <a:cs typeface="Andalus" pitchFamily="18" charset="-78"/>
              </a:rPr>
              <a:t>Krečnjak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1974" y="3871678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latin typeface="Andalus" pitchFamily="18" charset="-78"/>
                <a:cs typeface="Andalus" pitchFamily="18" charset="-78"/>
              </a:rPr>
              <a:t>Mermer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9322" y="385762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atin typeface="Andalus" pitchFamily="18" charset="-78"/>
                <a:cs typeface="Andalus" pitchFamily="18" charset="-78"/>
              </a:rPr>
              <a:t>Peščar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04908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973" y="1357298"/>
            <a:ext cx="1042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latin typeface="Baskerville Old Face" pitchFamily="18" charset="0"/>
              </a:rPr>
              <a:t>Kamen se danas najčešće koristi za izgradnju puteva, gornjih slojeva kolovoza, mostova, zidova, </a:t>
            </a:r>
          </a:p>
          <a:p>
            <a:r>
              <a:rPr lang="sr-Latn-RS" sz="3600" dirty="0">
                <a:latin typeface="Baskerville Old Face" pitchFamily="18" charset="0"/>
              </a:rPr>
              <a:t>temelja, stepenika, pločnika, oblaganje fasada, i </a:t>
            </a:r>
            <a:r>
              <a:rPr lang="sr-Latn-RS" sz="3600" dirty="0" smtClean="0">
                <a:latin typeface="Baskerville Old Face" pitchFamily="18" charset="0"/>
              </a:rPr>
              <a:t>drugo</a:t>
            </a:r>
            <a:r>
              <a:rPr lang="sr-Latn-RS" sz="3600" dirty="0">
                <a:latin typeface="Baskerville Old Face" pitchFamily="18" charset="0"/>
              </a:rPr>
              <a:t>.</a:t>
            </a:r>
          </a:p>
          <a:p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08" y="3311679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latin typeface="Baskerville Old Face" pitchFamily="18" charset="0"/>
                <a:cs typeface="Aharoni" pitchFamily="2" charset="-79"/>
              </a:rPr>
              <a:t>Dobijanje kamena </a:t>
            </a:r>
            <a:endParaRPr lang="en-US" sz="4000" dirty="0">
              <a:latin typeface="Baskerville Old Face" pitchFamily="18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678" y="357167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latin typeface="Baskerville Old Face" pitchFamily="18" charset="0"/>
              </a:rPr>
              <a:t>Upotreba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973" y="4214818"/>
            <a:ext cx="10711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i="1" dirty="0">
                <a:latin typeface="Baskerville Old Face" pitchFamily="18" charset="0"/>
              </a:rPr>
              <a:t>Građevinski kamen dobija se od stena iz prirode primenom različitih postupaka</a:t>
            </a:r>
            <a:r>
              <a:rPr lang="sr-Latn-RS" sz="3600" b="1" i="1" dirty="0" smtClean="0">
                <a:latin typeface="Baskerville Old Face" pitchFamily="18" charset="0"/>
              </a:rPr>
              <a:t>. Eksplotacija</a:t>
            </a:r>
            <a:endParaRPr lang="sr-Latn-RS" sz="3600" b="1" i="1" dirty="0">
              <a:latin typeface="Baskerville Old Face" pitchFamily="18" charset="0"/>
            </a:endParaRPr>
          </a:p>
          <a:p>
            <a:r>
              <a:rPr lang="sr-Latn-RS" sz="3600" b="1" i="1" dirty="0">
                <a:latin typeface="Baskerville Old Face" pitchFamily="18" charset="0"/>
              </a:rPr>
              <a:t>k</a:t>
            </a:r>
            <a:r>
              <a:rPr lang="sr-Latn-RS" sz="3600" b="1" i="1" dirty="0" smtClean="0">
                <a:latin typeface="Baskerville Old Face" pitchFamily="18" charset="0"/>
              </a:rPr>
              <a:t>amena </a:t>
            </a:r>
            <a:r>
              <a:rPr lang="sr-Latn-RS" sz="3600" b="1" i="1" dirty="0">
                <a:latin typeface="Baskerville Old Face" pitchFamily="18" charset="0"/>
              </a:rPr>
              <a:t>v</a:t>
            </a:r>
            <a:r>
              <a:rPr lang="sr-Latn-RS" sz="3600" b="1" i="1" dirty="0" smtClean="0">
                <a:latin typeface="Baskerville Old Face" pitchFamily="18" charset="0"/>
              </a:rPr>
              <a:t>rši </a:t>
            </a:r>
            <a:r>
              <a:rPr lang="sr-Latn-RS" sz="3600" b="1" i="1" dirty="0">
                <a:latin typeface="Baskerville Old Face" pitchFamily="18" charset="0"/>
              </a:rPr>
              <a:t>se u </a:t>
            </a:r>
            <a:r>
              <a:rPr lang="sr-Latn-RS" sz="3600" b="1" i="1" dirty="0" smtClean="0">
                <a:latin typeface="Baskerville Old Face" pitchFamily="18" charset="0"/>
              </a:rPr>
              <a:t>kamenolonima </a:t>
            </a:r>
            <a:r>
              <a:rPr lang="sr-Latn-RS" sz="3600" b="1" i="1" dirty="0">
                <a:latin typeface="Baskerville Old Face" pitchFamily="18" charset="0"/>
              </a:rPr>
              <a:t>– majdanima specifičnim rudarskim metodama.</a:t>
            </a:r>
            <a:endParaRPr lang="en-US" sz="3600" b="1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145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233" y="571480"/>
            <a:ext cx="3637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dirty="0"/>
              <a:t>Svojstva kamena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18454" y="1518834"/>
            <a:ext cx="11251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Kamen se odlikuje velikom tvrdoćom i čvrstoćom a mnoge vrste i lepom 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bojom 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i teksturom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. </a:t>
            </a:r>
          </a:p>
          <a:p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Kamen 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je takođe jedan od najstarijih građevinskih</a:t>
            </a:r>
          </a:p>
          <a:p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materijala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. U 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praistoriji kamen je bio jedan od najzastupljenijih građevinskih materijala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, o 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tome svedoče mnoge građevine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. Činjenica 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da su do danas sačuvane govori da je kamen veoma izdržljiv i </a:t>
            </a:r>
            <a:r>
              <a:rPr lang="sr-Latn-RS" sz="36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otporan</a:t>
            </a:r>
            <a:r>
              <a:rPr lang="sr-Latn-RS" sz="3600" dirty="0">
                <a:latin typeface="Batang" pitchFamily="18" charset="-127"/>
                <a:ea typeface="Batang" pitchFamily="18" charset="-127"/>
                <a:cs typeface="Aharoni" pitchFamily="2" charset="-79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791476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1040" y="2092272"/>
            <a:ext cx="7772400" cy="129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/>
              <a:t>BETON</a:t>
            </a:r>
            <a:endParaRPr lang="en-US" sz="6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18847" y="625224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dirty="0" smtClean="0"/>
              <a:t>Novak Terzić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58796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868</Words>
  <Application>Microsoft Office PowerPoint</Application>
  <PresentationFormat>Custom</PresentationFormat>
  <Paragraphs>112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Građevinski materijali</vt:lpstr>
      <vt:lpstr>Drvo</vt:lpstr>
      <vt:lpstr>Slide 3</vt:lpstr>
      <vt:lpstr>Slide 4</vt:lpstr>
      <vt:lpstr>Slide 5</vt:lpstr>
      <vt:lpstr>Slide 6</vt:lpstr>
      <vt:lpstr>Slide 7</vt:lpstr>
      <vt:lpstr>Slide 8</vt:lpstr>
      <vt:lpstr>Slide 9</vt:lpstr>
      <vt:lpstr>BETON</vt:lpstr>
      <vt:lpstr>Slide 11</vt:lpstr>
      <vt:lpstr>ARMIRANI BETON</vt:lpstr>
      <vt:lpstr>Slide 13</vt:lpstr>
      <vt:lpstr>Slide 14</vt:lpstr>
      <vt:lpstr>Slide 15</vt:lpstr>
      <vt:lpstr>Slide 16</vt:lpstr>
      <vt:lpstr>Slide 17</vt:lpstr>
      <vt:lpstr>Slide 18</vt:lpstr>
      <vt:lpstr>VEZIVNI MATERIJALI</vt:lpstr>
      <vt:lpstr>Slide 20</vt:lpstr>
      <vt:lpstr>Slide 21</vt:lpstr>
      <vt:lpstr>Slide 22</vt:lpstr>
      <vt:lpstr>Slide 23</vt:lpstr>
      <vt:lpstr>Матријали за покривање  кровних површина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Drvo</dc:title>
  <dc:creator>Korisnik</dc:creator>
  <cp:lastModifiedBy>MaraC</cp:lastModifiedBy>
  <cp:revision>47</cp:revision>
  <dcterms:created xsi:type="dcterms:W3CDTF">2024-01-24T17:00:14Z</dcterms:created>
  <dcterms:modified xsi:type="dcterms:W3CDTF">2024-02-08T07:13:11Z</dcterms:modified>
</cp:coreProperties>
</file>