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57" r:id="rId4"/>
    <p:sldId id="258" r:id="rId5"/>
    <p:sldId id="262" r:id="rId6"/>
    <p:sldId id="259" r:id="rId7"/>
    <p:sldId id="260" r:id="rId8"/>
    <p:sldId id="261" r:id="rId9"/>
    <p:sldId id="263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0FF1F-381D-4CDB-A311-73333F6CF915}" type="datetimeFigureOut">
              <a:rPr lang="en-US" smtClean="0"/>
              <a:pPr/>
              <a:t>2/29/2012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8CF0D-CF3A-45D0-A514-4E2BBE3CBF9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8CF0D-CF3A-45D0-A514-4E2BBE3CBF96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012CB-83C9-4D9A-B75E-2A690F4DFBF2}" type="datetime1">
              <a:rPr lang="en-US" smtClean="0"/>
              <a:pPr/>
              <a:t>2/29/2012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C505-B014-4EF5-8329-9F5C2069CCDE}" type="datetime1">
              <a:rPr lang="en-US" smtClean="0"/>
              <a:pPr/>
              <a:t>2/29/2012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89C3-EB66-4ED8-92E6-97AA53B6BE5F}" type="datetime1">
              <a:rPr lang="en-US" smtClean="0"/>
              <a:pPr/>
              <a:t>2/29/2012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FD340-B458-42CF-AB1B-42A616380A85}" type="datetime1">
              <a:rPr lang="en-US" smtClean="0"/>
              <a:pPr/>
              <a:t>2/29/2012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010C5-FB4D-47E6-8CCB-4B0A9A533674}" type="datetime1">
              <a:rPr lang="en-US" smtClean="0"/>
              <a:pPr/>
              <a:t>2/29/2012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6E5A-6178-42A6-A9B8-5B75C6D97F15}" type="datetime1">
              <a:rPr lang="en-US" smtClean="0"/>
              <a:pPr/>
              <a:t>2/29/2012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4AC1-F8CD-423B-8130-66F328D39928}" type="datetime1">
              <a:rPr lang="en-US" smtClean="0"/>
              <a:pPr/>
              <a:t>2/29/2012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8908D-7B6E-4381-B06D-2B7796593DCF}" type="datetime1">
              <a:rPr lang="en-US" smtClean="0"/>
              <a:pPr/>
              <a:t>2/29/2012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220C-7574-4760-9B8F-EA88E79C914E}" type="datetime1">
              <a:rPr lang="en-US" smtClean="0"/>
              <a:pPr/>
              <a:t>2/29/2012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8427-E9CE-4FD1-BFCE-2F2E419489F8}" type="datetime1">
              <a:rPr lang="en-US" smtClean="0"/>
              <a:pPr/>
              <a:t>2/29/2012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B434-14B3-4883-9E34-CC4313F2219D}" type="datetime1">
              <a:rPr lang="en-US" smtClean="0"/>
              <a:pPr/>
              <a:t>2/29/2012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B3325-2CBB-4924-960D-718D92A2B24E}" type="datetime1">
              <a:rPr lang="en-US" smtClean="0"/>
              <a:pPr/>
              <a:t>2/29/2012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7FD8D-5599-46CF-BEF3-77A5703BD32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-94619" y="1285860"/>
            <a:ext cx="9238619" cy="523220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Како се деле м</a:t>
            </a:r>
            <a:r>
              <a:rPr kumimoji="0" lang="sr-Cyrl-CS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ашински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елементи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према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функцији?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215338" y="5857892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2428868"/>
            <a:ext cx="9144000" cy="523220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Веза елемената или делова машина може бити?</a:t>
            </a:r>
            <a:endParaRPr kumimoji="0" lang="sr-Cyrl-CS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3500438"/>
            <a:ext cx="9144000" cy="523220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Који елементи се користе за раздвојиву везу?</a:t>
            </a:r>
            <a:endParaRPr kumimoji="0" lang="sr-Cyrl-CS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4620292"/>
            <a:ext cx="9144000" cy="523220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Који елементи се користе за нераздвојиву везу?</a:t>
            </a:r>
            <a:endParaRPr kumimoji="0" lang="sr-Cyrl-CS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000372"/>
            <a:ext cx="4572032" cy="40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215338" y="5857892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71406" y="5857892"/>
            <a:ext cx="642942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71504" y="-7146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Делови </a:t>
            </a:r>
            <a:r>
              <a:rPr lang="sr-Cyrl-CS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спојнице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7166"/>
            <a:ext cx="4572032" cy="284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71406" y="5857892"/>
            <a:ext cx="642942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1438" y="1571612"/>
            <a:ext cx="9358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Који елементи</a:t>
            </a:r>
            <a:r>
              <a:rPr lang="sr-Latn-C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 користе за пренос снаге</a:t>
            </a:r>
            <a:r>
              <a:rPr lang="sr-Latn-C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sr-Latn-C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кретања?</a:t>
            </a:r>
            <a:endParaRPr lang="en-GB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1472" y="2928934"/>
            <a:ext cx="7715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Наведи разлику између вратила и осовине?</a:t>
            </a:r>
            <a:endParaRPr lang="en-GB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43042" y="4071942"/>
            <a:ext cx="5429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 шта се користе спојнице?</a:t>
            </a:r>
            <a:endParaRPr lang="en-GB" sz="2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14546" y="0"/>
            <a:ext cx="4788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Да поновимо...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215338" y="5857892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71406" y="5857892"/>
            <a:ext cx="642942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71470" y="285728"/>
            <a:ext cx="90987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ЕЛЕМЕНТИ</a:t>
            </a:r>
            <a:r>
              <a:rPr kumimoji="0" lang="en-GB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sr-Cyrl-CS" sz="32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ПРЕНОС СНАГЕ И КРЕТАЊА</a:t>
            </a:r>
            <a:endParaRPr kumimoji="0" lang="en-GB" sz="32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357290" y="3028890"/>
            <a:ext cx="6260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0" i="0" u="none" cap="all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Блок шема реалног машинског система</a:t>
            </a:r>
            <a:endParaRPr kumimoji="0" lang="en-GB" sz="2000" b="0" i="0" u="none" cap="all" normalizeH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034" y="1928802"/>
            <a:ext cx="214314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800" dirty="0" smtClean="0"/>
              <a:t>Погонска машина</a:t>
            </a:r>
            <a:endParaRPr lang="en-GB" sz="2800" dirty="0"/>
          </a:p>
        </p:txBody>
      </p:sp>
      <p:sp>
        <p:nvSpPr>
          <p:cNvPr id="10" name="Rectangle 9"/>
          <p:cNvSpPr/>
          <p:nvPr/>
        </p:nvSpPr>
        <p:spPr>
          <a:xfrm>
            <a:off x="3214678" y="1928802"/>
            <a:ext cx="214314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800" dirty="0" smtClean="0"/>
              <a:t>Преносник снаге</a:t>
            </a:r>
            <a:endParaRPr lang="en-GB" sz="2800" dirty="0"/>
          </a:p>
        </p:txBody>
      </p:sp>
      <p:sp>
        <p:nvSpPr>
          <p:cNvPr id="11" name="Rectangle 10"/>
          <p:cNvSpPr/>
          <p:nvPr/>
        </p:nvSpPr>
        <p:spPr>
          <a:xfrm>
            <a:off x="5857884" y="1928802"/>
            <a:ext cx="214314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CS" sz="2800" dirty="0" smtClean="0"/>
              <a:t>Радна машина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43174" y="2357430"/>
            <a:ext cx="14287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071802" y="2357430"/>
            <a:ext cx="14287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357818" y="2357430"/>
            <a:ext cx="14287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715008" y="2357430"/>
            <a:ext cx="14287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2480844" y="2521348"/>
            <a:ext cx="612000" cy="0"/>
          </a:xfrm>
          <a:prstGeom prst="line">
            <a:avLst/>
          </a:prstGeom>
          <a:ln w="476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765802" y="2520554"/>
            <a:ext cx="612000" cy="0"/>
          </a:xfrm>
          <a:prstGeom prst="line">
            <a:avLst/>
          </a:prstGeom>
          <a:ln w="476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5409008" y="2520554"/>
            <a:ext cx="612000" cy="0"/>
          </a:xfrm>
          <a:prstGeom prst="line">
            <a:avLst/>
          </a:prstGeom>
          <a:ln w="476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5194694" y="2520554"/>
            <a:ext cx="612000" cy="0"/>
          </a:xfrm>
          <a:prstGeom prst="line">
            <a:avLst/>
          </a:prstGeom>
          <a:ln w="476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2250265" y="1821645"/>
            <a:ext cx="1143008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4964909" y="1821645"/>
            <a:ext cx="1143008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00232" y="857232"/>
            <a:ext cx="1590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2800" dirty="0" smtClean="0"/>
              <a:t>Спојница</a:t>
            </a:r>
            <a:endParaRPr lang="en-GB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4786314" y="928670"/>
            <a:ext cx="1590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2800" dirty="0" smtClean="0"/>
              <a:t>Спојница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500438"/>
            <a:ext cx="6286544" cy="242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Rectangle 27"/>
          <p:cNvSpPr/>
          <p:nvPr/>
        </p:nvSpPr>
        <p:spPr>
          <a:xfrm>
            <a:off x="1142976" y="5572140"/>
            <a:ext cx="6858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dirty="0" smtClean="0"/>
          </a:p>
          <a:p>
            <a:pPr algn="ctr"/>
            <a:r>
              <a:rPr lang="ru-RU" dirty="0" smtClean="0"/>
              <a:t>Реални систем: 1 – погонски електромотор, 2 – спојница, 3 – редуктор, 4 – спојница, 5 – радна машина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785794"/>
            <a:ext cx="9216562" cy="431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sr-Cyrl-CS" sz="3200" dirty="0" smtClean="0">
                <a:solidFill>
                  <a:schemeClr val="tx2">
                    <a:lumMod val="75000"/>
                  </a:schemeClr>
                </a:solidFill>
              </a:rPr>
              <a:t>У</a:t>
            </a:r>
            <a:r>
              <a:rPr lang="sr-Latn-C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3200" dirty="0" smtClean="0">
                <a:solidFill>
                  <a:schemeClr val="tx2">
                    <a:lumMod val="75000"/>
                  </a:schemeClr>
                </a:solidFill>
              </a:rPr>
              <a:t>елементе</a:t>
            </a:r>
            <a:r>
              <a:rPr lang="sr-Latn-C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3200" dirty="0" smtClean="0">
                <a:solidFill>
                  <a:schemeClr val="tx2">
                    <a:lumMod val="75000"/>
                  </a:schemeClr>
                </a:solidFill>
              </a:rPr>
              <a:t>за</a:t>
            </a:r>
            <a:r>
              <a:rPr lang="sr-Latn-C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3200" dirty="0" smtClean="0">
                <a:solidFill>
                  <a:schemeClr val="tx2">
                    <a:lumMod val="75000"/>
                  </a:schemeClr>
                </a:solidFill>
              </a:rPr>
              <a:t>преношење</a:t>
            </a:r>
            <a:r>
              <a:rPr lang="sr-Latn-C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3200" dirty="0" smtClean="0">
                <a:solidFill>
                  <a:schemeClr val="tx2">
                    <a:lumMod val="75000"/>
                  </a:schemeClr>
                </a:solidFill>
              </a:rPr>
              <a:t>снаге</a:t>
            </a:r>
            <a:r>
              <a:rPr lang="sr-Latn-C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3200" dirty="0" smtClean="0">
                <a:solidFill>
                  <a:schemeClr val="tx2">
                    <a:lumMod val="75000"/>
                  </a:schemeClr>
                </a:solidFill>
              </a:rPr>
              <a:t>и</a:t>
            </a:r>
            <a:r>
              <a:rPr lang="sr-Latn-C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3200" dirty="0" smtClean="0">
                <a:solidFill>
                  <a:schemeClr val="tx2">
                    <a:lumMod val="75000"/>
                  </a:schemeClr>
                </a:solidFill>
              </a:rPr>
              <a:t>кретања</a:t>
            </a:r>
            <a:r>
              <a:rPr lang="sr-Latn-C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r-Cyrl-CS" sz="3200" dirty="0" smtClean="0">
                <a:solidFill>
                  <a:schemeClr val="tx2">
                    <a:lumMod val="75000"/>
                  </a:schemeClr>
                </a:solidFill>
              </a:rPr>
              <a:t>спадају</a:t>
            </a:r>
            <a:r>
              <a:rPr lang="sr-Latn-CS" sz="32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en-GB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r-Latn-CS" sz="3200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en-GB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sr-Latn-CS" sz="3600" b="1" dirty="0" smtClean="0">
                <a:solidFill>
                  <a:srgbClr val="C00000"/>
                </a:solidFill>
              </a:rPr>
              <a:t>1.</a:t>
            </a:r>
            <a:r>
              <a:rPr lang="sr-Cyrl-CS" sz="3600" b="1" dirty="0" smtClean="0">
                <a:solidFill>
                  <a:srgbClr val="C00000"/>
                </a:solidFill>
              </a:rPr>
              <a:t> Осовине</a:t>
            </a:r>
            <a:r>
              <a:rPr lang="sr-Latn-CS" sz="3600" b="1" dirty="0" smtClean="0">
                <a:solidFill>
                  <a:srgbClr val="C00000"/>
                </a:solidFill>
              </a:rPr>
              <a:t> </a:t>
            </a:r>
            <a:r>
              <a:rPr lang="sr-Cyrl-CS" sz="3600" b="1" dirty="0" smtClean="0">
                <a:solidFill>
                  <a:srgbClr val="C00000"/>
                </a:solidFill>
              </a:rPr>
              <a:t>и</a:t>
            </a:r>
            <a:r>
              <a:rPr lang="sr-Latn-CS" sz="3600" b="1" dirty="0" smtClean="0">
                <a:solidFill>
                  <a:srgbClr val="C00000"/>
                </a:solidFill>
              </a:rPr>
              <a:t> </a:t>
            </a:r>
            <a:r>
              <a:rPr lang="sr-Cyrl-CS" sz="3600" b="1" dirty="0" smtClean="0">
                <a:solidFill>
                  <a:srgbClr val="C00000"/>
                </a:solidFill>
              </a:rPr>
              <a:t>вратила</a:t>
            </a:r>
            <a:r>
              <a:rPr lang="sr-Latn-CS" sz="3600" b="1" dirty="0" smtClean="0">
                <a:solidFill>
                  <a:srgbClr val="C00000"/>
                </a:solidFill>
              </a:rPr>
              <a:t> </a:t>
            </a:r>
            <a:endParaRPr lang="en-GB" sz="36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sr-Latn-CS" sz="3600" b="1" dirty="0" smtClean="0">
                <a:solidFill>
                  <a:schemeClr val="accent6">
                    <a:lumMod val="75000"/>
                  </a:schemeClr>
                </a:solidFill>
              </a:rPr>
              <a:t>2.</a:t>
            </a:r>
            <a:r>
              <a:rPr lang="sr-Cyrl-CS" sz="3600" b="1" dirty="0" smtClean="0">
                <a:solidFill>
                  <a:schemeClr val="accent6">
                    <a:lumMod val="75000"/>
                  </a:schemeClr>
                </a:solidFill>
              </a:rPr>
              <a:t> Лежајеви</a:t>
            </a:r>
            <a:r>
              <a:rPr lang="sr-Latn-C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GB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sr-Latn-CS" sz="3600" b="1" dirty="0" smtClean="0">
                <a:solidFill>
                  <a:srgbClr val="00B050"/>
                </a:solidFill>
              </a:rPr>
              <a:t>3.</a:t>
            </a:r>
            <a:r>
              <a:rPr lang="sr-Cyrl-CS" sz="3600" b="1" dirty="0" smtClean="0">
                <a:solidFill>
                  <a:srgbClr val="00B050"/>
                </a:solidFill>
              </a:rPr>
              <a:t> Спојнице</a:t>
            </a:r>
            <a:endParaRPr lang="en-GB" sz="3600" b="1" dirty="0" smtClean="0">
              <a:solidFill>
                <a:srgbClr val="00B05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sr-Latn-CS" sz="3600" b="1" dirty="0" smtClean="0">
                <a:solidFill>
                  <a:schemeClr val="accent4"/>
                </a:solidFill>
              </a:rPr>
              <a:t>4.</a:t>
            </a:r>
            <a:r>
              <a:rPr lang="sr-Cyrl-CS" sz="3600" b="1" dirty="0" smtClean="0">
                <a:solidFill>
                  <a:schemeClr val="accent4"/>
                </a:solidFill>
              </a:rPr>
              <a:t> Преносници</a:t>
            </a:r>
            <a:endParaRPr kumimoji="0" lang="en-GB" sz="3600" b="1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215338" y="5857892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71406" y="5857892"/>
            <a:ext cx="642942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215338" y="5857892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71406" y="5857892"/>
            <a:ext cx="642942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428860" y="0"/>
            <a:ext cx="4068935" cy="75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sr-Latn-CS" sz="3200" b="1" u="sng" dirty="0" smtClean="0">
                <a:solidFill>
                  <a:srgbClr val="C00000"/>
                </a:solidFill>
              </a:rPr>
              <a:t>1.</a:t>
            </a:r>
            <a:r>
              <a:rPr lang="sr-Cyrl-CS" sz="3200" b="1" u="sng" dirty="0" smtClean="0">
                <a:solidFill>
                  <a:srgbClr val="C00000"/>
                </a:solidFill>
              </a:rPr>
              <a:t> Осовине</a:t>
            </a:r>
            <a:r>
              <a:rPr lang="sr-Latn-CS" sz="3200" b="1" u="sng" dirty="0" smtClean="0">
                <a:solidFill>
                  <a:srgbClr val="C00000"/>
                </a:solidFill>
              </a:rPr>
              <a:t> </a:t>
            </a:r>
            <a:r>
              <a:rPr lang="sr-Cyrl-CS" sz="3200" b="1" u="sng" dirty="0" smtClean="0">
                <a:solidFill>
                  <a:srgbClr val="C00000"/>
                </a:solidFill>
              </a:rPr>
              <a:t>и</a:t>
            </a:r>
            <a:r>
              <a:rPr lang="sr-Latn-CS" sz="3200" b="1" u="sng" dirty="0" smtClean="0">
                <a:solidFill>
                  <a:srgbClr val="C00000"/>
                </a:solidFill>
              </a:rPr>
              <a:t> </a:t>
            </a:r>
            <a:r>
              <a:rPr lang="sr-Cyrl-CS" sz="3200" b="1" u="sng" dirty="0" smtClean="0">
                <a:solidFill>
                  <a:srgbClr val="C00000"/>
                </a:solidFill>
              </a:rPr>
              <a:t>вратила</a:t>
            </a:r>
            <a:r>
              <a:rPr lang="sr-Latn-CS" sz="3200" b="1" u="sng" dirty="0" smtClean="0">
                <a:solidFill>
                  <a:srgbClr val="C00000"/>
                </a:solidFill>
              </a:rPr>
              <a:t> </a:t>
            </a:r>
            <a:endParaRPr lang="en-GB" sz="3200" b="1" u="sng" dirty="0" smtClean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1204256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Осовина</a:t>
            </a:r>
            <a:r>
              <a:rPr lang="ru-RU" sz="24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је машински елемент за обртно кретање, обично кружног попречног пресека.</a:t>
            </a:r>
          </a:p>
          <a:p>
            <a:endParaRPr lang="ru-RU" sz="2400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Осовине су оптерећене само на савијање и нису намењене преносу снаге.</a:t>
            </a:r>
            <a:endParaRPr lang="en-GB" sz="2400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812449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Вратило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је машински елемент за пренос снаге и обртног момента, оптерећено на савијање и увијање.</a:t>
            </a:r>
            <a:endParaRPr lang="en-GB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215338" y="5857892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71406" y="5857892"/>
            <a:ext cx="642942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78785" y="0"/>
            <a:ext cx="2721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24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Брегасто</a:t>
            </a:r>
            <a:r>
              <a:rPr lang="en-GB" sz="24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вратило</a:t>
            </a:r>
            <a:endParaRPr lang="en-GB" sz="2400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4" y="428604"/>
            <a:ext cx="3214678" cy="241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4572000" y="0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24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Коленасто</a:t>
            </a:r>
            <a:r>
              <a:rPr lang="en-GB" sz="24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вратило </a:t>
            </a:r>
            <a:r>
              <a:rPr lang="en-GB" sz="24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sr-Cyrl-CS" sz="24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осовина</a:t>
            </a:r>
            <a:r>
              <a:rPr lang="en-GB" sz="24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GB" sz="2400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28604"/>
            <a:ext cx="3832648" cy="255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470942"/>
            <a:ext cx="3143272" cy="2363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0" y="3071810"/>
            <a:ext cx="4250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Осовина повезује два точка</a:t>
            </a:r>
            <a:endParaRPr lang="en-GB" sz="2400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57818" y="3071810"/>
            <a:ext cx="3000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Карданско вратило</a:t>
            </a:r>
          </a:p>
        </p:txBody>
      </p:sp>
      <p:pic>
        <p:nvPicPr>
          <p:cNvPr id="18" name="Picture 17" descr="Cardan-joint_spline-shaft_topview_transparent_animate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3571876"/>
            <a:ext cx="4429156" cy="2239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>
                <a:solidFill>
                  <a:srgbClr val="7030A0"/>
                </a:solidFill>
              </a:rPr>
              <a:pPr/>
              <a:t>6</a:t>
            </a:fld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215338" y="5857892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71406" y="5857892"/>
            <a:ext cx="642942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286116" y="0"/>
            <a:ext cx="2390399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r-Latn-CS" sz="3200" b="1" u="sng" dirty="0" smtClean="0">
                <a:solidFill>
                  <a:schemeClr val="accent6">
                    <a:lumMod val="50000"/>
                  </a:schemeClr>
                </a:solidFill>
              </a:rPr>
              <a:t>2.</a:t>
            </a:r>
            <a:r>
              <a:rPr lang="sr-Cyrl-CS" sz="3200" b="1" u="sng" dirty="0" smtClean="0">
                <a:solidFill>
                  <a:schemeClr val="accent6">
                    <a:lumMod val="50000"/>
                  </a:schemeClr>
                </a:solidFill>
              </a:rPr>
              <a:t> Лежајеви</a:t>
            </a:r>
            <a:r>
              <a:rPr lang="sr-Latn-CS" sz="3200" b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GB" sz="3200" b="1" u="sng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428604"/>
            <a:ext cx="8858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Лежајеви су ослонци вратила и осовина. </a:t>
            </a:r>
          </a:p>
          <a:p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Према конструкцији могу бити: 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а –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клизни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б –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котрљајући</a:t>
            </a:r>
            <a:endParaRPr lang="en-GB" sz="2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786058"/>
            <a:ext cx="6357982" cy="316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286248" y="3071810"/>
            <a:ext cx="4350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Начин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рада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кугличног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лежаја</a:t>
            </a:r>
            <a:endParaRPr lang="en-GB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429652" y="5857892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71406" y="5857892"/>
            <a:ext cx="642942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BallBeari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3500438"/>
            <a:ext cx="3143272" cy="314327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07125"/>
            <a:ext cx="1928826" cy="313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0" y="3071810"/>
            <a:ext cx="42134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Једноставни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куглични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лежај</a:t>
            </a:r>
            <a:endParaRPr lang="en-GB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28660" y="428604"/>
            <a:ext cx="439823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3143240" y="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Клизни</a:t>
            </a:r>
            <a:r>
              <a:rPr lang="en-GB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лежајеви</a:t>
            </a:r>
            <a:endParaRPr lang="en-GB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3647139"/>
            <a:ext cx="2000264" cy="285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428604"/>
            <a:ext cx="257176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91344" y="428604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215338" y="5857892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71406" y="5857892"/>
            <a:ext cx="642942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500430" y="0"/>
            <a:ext cx="2245936" cy="7546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r-Latn-CS" sz="3200" b="1" u="sng" dirty="0" smtClean="0">
                <a:solidFill>
                  <a:schemeClr val="accent3">
                    <a:lumMod val="50000"/>
                  </a:schemeClr>
                </a:solidFill>
              </a:rPr>
              <a:t>3.</a:t>
            </a:r>
            <a:r>
              <a:rPr lang="sr-Cyrl-CS" sz="3200" b="1" u="sng" dirty="0" smtClean="0">
                <a:solidFill>
                  <a:schemeClr val="accent3">
                    <a:lumMod val="50000"/>
                  </a:schemeClr>
                </a:solidFill>
              </a:rPr>
              <a:t> Спојнице</a:t>
            </a:r>
            <a:endParaRPr lang="en-GB" sz="3200" b="1" u="sng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785794"/>
            <a:ext cx="88582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Служе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за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везу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између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погонске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машине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и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преносника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endParaRPr kumimoji="0" lang="sr-Cyrl-CS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као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и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преносника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и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радне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машине</a:t>
            </a:r>
            <a:r>
              <a:rPr kumimoji="0" lang="sr-Latn-CS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sr-Cyrl-CS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CS" sz="24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sr-Cyrl-CS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Могу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да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буду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изведене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CS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као: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sr-Cyrl-CS" sz="24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sr-Cyrl-CS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	- круте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r-Cyrl-CS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еластичне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sr-Cyrl-CS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канџасте, фрикционе...</a:t>
            </a:r>
            <a:endParaRPr lang="en-GB" sz="24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CS" sz="24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953420"/>
            <a:ext cx="6429420" cy="353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FD8D-5599-46CF-BEF3-77A5703BD329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215338" y="5857892"/>
            <a:ext cx="64294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71406" y="5857892"/>
            <a:ext cx="642942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78" y="428604"/>
            <a:ext cx="187035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72" y="428604"/>
            <a:ext cx="219075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50" y="428604"/>
            <a:ext cx="219075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2928926" y="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Еластичне спојнице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0438"/>
            <a:ext cx="2071702" cy="188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1214414" y="271462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Канџаста</a:t>
            </a: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/>
          <a:srcRect r="41875" b="22499"/>
          <a:stretch>
            <a:fillRect/>
          </a:stretch>
        </p:blipFill>
        <p:spPr bwMode="auto">
          <a:xfrm>
            <a:off x="2500298" y="3357562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278605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5572132" y="228599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180975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Cyrl-CS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Карданска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237</Words>
  <Application>Microsoft Office PowerPoint</Application>
  <PresentationFormat>On-screen Show (4:3)</PresentationFormat>
  <Paragraphs>64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Mara</dc:creator>
  <cp:lastModifiedBy>Mara</cp:lastModifiedBy>
  <cp:revision>76</cp:revision>
  <dcterms:created xsi:type="dcterms:W3CDTF">2012-02-20T21:09:57Z</dcterms:created>
  <dcterms:modified xsi:type="dcterms:W3CDTF">2012-02-28T23:54:02Z</dcterms:modified>
</cp:coreProperties>
</file>